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18"/>
  </p:notesMasterIdLst>
  <p:sldIdLst>
    <p:sldId id="256" r:id="rId3"/>
    <p:sldId id="303" r:id="rId4"/>
    <p:sldId id="304" r:id="rId5"/>
    <p:sldId id="302" r:id="rId6"/>
    <p:sldId id="280" r:id="rId7"/>
    <p:sldId id="281" r:id="rId8"/>
    <p:sldId id="309" r:id="rId9"/>
    <p:sldId id="310" r:id="rId10"/>
    <p:sldId id="311" r:id="rId11"/>
    <p:sldId id="270" r:id="rId12"/>
    <p:sldId id="291" r:id="rId13"/>
    <p:sldId id="293" r:id="rId14"/>
    <p:sldId id="295" r:id="rId15"/>
    <p:sldId id="313" r:id="rId16"/>
    <p:sldId id="297" r:id="rId17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48" y="-2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921B1-4769-49CF-90DD-34C7619A563F}" type="datetimeFigureOut">
              <a:rPr lang="pl-PL" smtClean="0"/>
              <a:pPr/>
              <a:t>22.02.2023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96C65-516F-409A-97C1-6175AC28A6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82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6C65-516F-409A-97C1-6175AC28A61C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AD7FA93-41B3-4286-BB55-AC34FAF35DE8}" type="datetime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22.02.2023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E9780F0-D357-462A-8BF7-E26EBC285047}" type="slidenum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pl-PL" sz="10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AD7FA93-41B3-4286-BB55-AC34FAF35DE8}" type="datetime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22.02.2023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E9780F0-D357-462A-8BF7-E26EBC285047}" type="slidenum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pl-PL" sz="10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AD7FA93-41B3-4286-BB55-AC34FAF35DE8}" type="datetime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22.02.2023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E9780F0-D357-462A-8BF7-E26EBC285047}" type="slidenum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pl-PL" sz="10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AD7FA93-41B3-4286-BB55-AC34FAF35DE8}" type="datetime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22.02.2023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E9780F0-D357-462A-8BF7-E26EBC285047}" type="slidenum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pl-PL" sz="10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AD7FA93-41B3-4286-BB55-AC34FAF35DE8}" type="datetime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22.02.2023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E9780F0-D357-462A-8BF7-E26EBC285047}" type="slidenum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pl-PL" sz="10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AD7FA93-41B3-4286-BB55-AC34FAF35DE8}" type="datetime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22.02.2023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E9780F0-D357-462A-8BF7-E26EBC285047}" type="slidenum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pl-PL" sz="10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AD7FA93-41B3-4286-BB55-AC34FAF35DE8}" type="datetime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22.02.2023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E9780F0-D357-462A-8BF7-E26EBC285047}" type="slidenum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pl-PL" sz="10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AD7FA93-41B3-4286-BB55-AC34FAF35DE8}" type="datetime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22.02.2023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E9780F0-D357-462A-8BF7-E26EBC285047}" type="slidenum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pl-PL" sz="10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AD7FA93-41B3-4286-BB55-AC34FAF35DE8}" type="datetime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22.02.2023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E9780F0-D357-462A-8BF7-E26EBC285047}" type="slidenum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pl-PL" sz="10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AD7FA93-41B3-4286-BB55-AC34FAF35DE8}" type="datetime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22.02.2023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E9780F0-D357-462A-8BF7-E26EBC285047}" type="slidenum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pl-PL" sz="10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AD7FA93-41B3-4286-BB55-AC34FAF35DE8}" type="datetime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22.02.2023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E9780F0-D357-462A-8BF7-E26EBC285047}" type="slidenum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pl-PL" sz="10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17" name="Picture 7" descr="HD-PanelContent.png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3" name="Picture 9" descr="HDRibbonContent-UniformTrim.png"/>
            <p:cNvPicPr/>
            <p:nvPr/>
          </p:nvPicPr>
          <p:blipFill>
            <a:blip r:embed="rId16" cstate="print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10" descr="HDRibbonContent-UniformTrim.png"/>
            <p:cNvPicPr/>
            <p:nvPr/>
          </p:nvPicPr>
          <p:blipFill>
            <a:blip r:embed="rId16" cstate="print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" name="Group 3"/>
          <p:cNvGrpSpPr/>
          <p:nvPr/>
        </p:nvGrpSpPr>
        <p:grpSpPr>
          <a:xfrm>
            <a:off x="-16920" y="0"/>
            <a:ext cx="12230640" cy="6855840"/>
            <a:chOff x="-16920" y="0"/>
            <a:chExt cx="12230640" cy="6855840"/>
          </a:xfrm>
        </p:grpSpPr>
        <p:pic>
          <p:nvPicPr>
            <p:cNvPr id="6" name="Picture 15" descr="HD-PanelTitleR1.png"/>
            <p:cNvPicPr/>
            <p:nvPr/>
          </p:nvPicPr>
          <p:blipFill>
            <a:blip r:embed="rId17" cstate="print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4"/>
            <p:cNvSpPr/>
            <p:nvPr/>
          </p:nvSpPr>
          <p:spPr>
            <a:xfrm>
              <a:off x="2328480" y="1540800"/>
              <a:ext cx="7543440" cy="383508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8" name="Picture 16" descr="HDRibbonTitle-UniformTrim.png"/>
            <p:cNvPicPr/>
            <p:nvPr/>
          </p:nvPicPr>
          <p:blipFill>
            <a:blip r:embed="rId18" cstate="print"/>
            <a:stretch/>
          </p:blipFill>
          <p:spPr>
            <a:xfrm>
              <a:off x="-1692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19" descr="HDRibbonTitle-UniformTrim.png"/>
            <p:cNvPicPr/>
            <p:nvPr/>
          </p:nvPicPr>
          <p:blipFill>
            <a:blip r:embed="rId18" cstate="print"/>
            <a:stretch/>
          </p:blipFill>
          <p:spPr>
            <a:xfrm>
              <a:off x="973620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PlaceHolder 5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5400" b="0" strike="noStrike" spc="-1">
                <a:solidFill>
                  <a:srgbClr val="262626"/>
                </a:solidFill>
                <a:latin typeface="Garamond"/>
              </a:rPr>
              <a:t>Click to edit Master title style</a:t>
            </a:r>
            <a:endParaRPr lang="pl-PL" sz="5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420CA43-5710-41B3-9D26-4404C0CAFD9F}" type="datetime">
              <a:rPr lang="pl-PL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22.02.2023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12" name="PlaceHolder 7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13" name="PlaceHolder 8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C44B6A0-9738-4C0A-B818-D5501CCC17C0}" type="slidenum">
              <a:rPr lang="pl-PL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14" name="Line 9"/>
          <p:cNvSpPr/>
          <p:nvPr/>
        </p:nvSpPr>
        <p:spPr>
          <a:xfrm>
            <a:off x="2692080" y="3521880"/>
            <a:ext cx="681588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262626"/>
                </a:solidFill>
                <a:latin typeface="Garamond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262626"/>
                </a:solidFill>
                <a:latin typeface="Garamond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solidFill>
                  <a:srgbClr val="262626"/>
                </a:solidFill>
                <a:latin typeface="Garamond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262626"/>
                </a:solidFill>
                <a:latin typeface="Garamond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262626"/>
                </a:solidFill>
                <a:latin typeface="Garamond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262626"/>
                </a:solidFill>
                <a:latin typeface="Garamond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262626"/>
                </a:solidFill>
                <a:latin typeface="Garamond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B420CA43-5710-41B3-9D26-4404C0CAFD9F}" type="datetime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22.02.2023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CC44B6A0-9738-4C0A-B818-D5501CCC17C0}" type="slidenum">
              <a:rPr lang="pl-PL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pl-PL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0" y="-357214"/>
            <a:ext cx="12191760" cy="721485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Obraz 7" descr="119974794_647790829499278_788522950043741817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4232" y="2643182"/>
            <a:ext cx="5334005" cy="4000504"/>
          </a:xfrm>
          <a:prstGeom prst="rect">
            <a:avLst/>
          </a:prstGeom>
        </p:spPr>
      </p:pic>
      <p:sp>
        <p:nvSpPr>
          <p:cNvPr id="101" name="TextShape 2"/>
          <p:cNvSpPr txBox="1"/>
          <p:nvPr/>
        </p:nvSpPr>
        <p:spPr>
          <a:xfrm>
            <a:off x="738150" y="1000108"/>
            <a:ext cx="11072890" cy="1285884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5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pl-PL" sz="8800" spc="-1" dirty="0" smtClean="0">
                <a:solidFill>
                  <a:srgbClr val="FFFFFF"/>
                </a:solidFill>
                <a:latin typeface="Garamond"/>
              </a:rPr>
              <a:t>Profesjonalne praktyki zawodowe </a:t>
            </a:r>
            <a:r>
              <a:rPr lang="pl-PL" sz="8800" b="0" strike="noStrike" spc="-1" dirty="0" smtClean="0">
                <a:solidFill>
                  <a:srgbClr val="FFFFFF"/>
                </a:solidFill>
                <a:latin typeface="Garamond"/>
              </a:rPr>
              <a:t>czyli </a:t>
            </a:r>
          </a:p>
          <a:p>
            <a:pPr algn="ctr">
              <a:lnSpc>
                <a:spcPct val="100000"/>
              </a:lnSpc>
            </a:pPr>
            <a:r>
              <a:rPr lang="pl-PL" sz="8800" spc="-1" dirty="0" smtClean="0">
                <a:solidFill>
                  <a:srgbClr val="FFFFFF"/>
                </a:solidFill>
                <a:latin typeface="Garamond"/>
              </a:rPr>
              <a:t>praktyki zagraniczne w Maladze w Hiszpanii</a:t>
            </a:r>
            <a:endParaRPr lang="pl-PL" sz="66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2" name="TextShape 3"/>
          <p:cNvSpPr txBox="1"/>
          <p:nvPr/>
        </p:nvSpPr>
        <p:spPr>
          <a:xfrm>
            <a:off x="2809852" y="5072074"/>
            <a:ext cx="8715436" cy="307183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endParaRPr lang="pl-PL" sz="2400" b="0" strike="noStrike" spc="-1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03" name="Line 4"/>
          <p:cNvSpPr/>
          <p:nvPr/>
        </p:nvSpPr>
        <p:spPr>
          <a:xfrm flipV="1">
            <a:off x="2238348" y="2383148"/>
            <a:ext cx="8143932" cy="45719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9" name="Obraz 8" descr="erazmu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150" y="44624"/>
            <a:ext cx="2786082" cy="95548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335360" y="3284984"/>
            <a:ext cx="2736304" cy="217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5280" indent="-304920"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</a:pPr>
            <a:r>
              <a:rPr lang="pl-PL" spc="-1" dirty="0" smtClean="0">
                <a:solidFill>
                  <a:schemeClr val="bg1"/>
                </a:solidFill>
                <a:latin typeface="Garamond"/>
              </a:rPr>
              <a:t>TERMINY</a:t>
            </a:r>
          </a:p>
          <a:p>
            <a:pPr marL="305280" indent="-3049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</a:pPr>
            <a:endParaRPr lang="pl-PL" spc="-1" dirty="0" smtClean="0">
              <a:solidFill>
                <a:schemeClr val="bg1"/>
              </a:solidFill>
              <a:latin typeface="Garamond"/>
            </a:endParaRPr>
          </a:p>
          <a:p>
            <a:pPr marL="305280" indent="-3049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l-PL" spc="-1" dirty="0" smtClean="0">
                <a:solidFill>
                  <a:schemeClr val="bg1"/>
                </a:solidFill>
                <a:latin typeface="Garamond"/>
              </a:rPr>
              <a:t>wyjazd do Malagi: 19.09.2022</a:t>
            </a:r>
          </a:p>
          <a:p>
            <a:pPr marL="305280" indent="-3049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l-PL" spc="-1" dirty="0" smtClean="0">
                <a:solidFill>
                  <a:schemeClr val="bg1"/>
                </a:solidFill>
                <a:latin typeface="Garamond"/>
              </a:rPr>
              <a:t>powrót do Zakopanego: 08.09.2022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367560" y="1351440"/>
            <a:ext cx="4228242" cy="12661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4400" b="0" strike="noStrike" spc="-1" dirty="0">
                <a:solidFill>
                  <a:srgbClr val="262626"/>
                </a:solidFill>
                <a:latin typeface="Comic Sans MS" pitchFamily="66" charset="0"/>
              </a:rPr>
              <a:t>ZWIEDZANIE</a:t>
            </a:r>
            <a:endParaRPr lang="pl-PL" sz="4400" b="0" strike="noStrike" spc="-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309522" y="2594160"/>
            <a:ext cx="4326198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0" strike="noStrike" spc="-1" dirty="0" smtClean="0">
                <a:latin typeface="Comic Sans MS" pitchFamily="66" charset="0"/>
              </a:rPr>
              <a:t>Podczas naszego pobytu odwiedziliśmy miasto położone zaraz przy paśmie górskim Sierra Nevada – Granadę.</a:t>
            </a:r>
            <a:endParaRPr lang="pl-PL" sz="2400" b="0" strike="noStrike" spc="-1" dirty="0">
              <a:latin typeface="Comic Sans MS" pitchFamily="66" charset="0"/>
            </a:endParaRPr>
          </a:p>
        </p:txBody>
      </p:sp>
      <p:pic>
        <p:nvPicPr>
          <p:cNvPr id="5" name="Obraz 4" descr="gr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11424" y="424851"/>
            <a:ext cx="3341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omic Sans MS" panose="030F0702030302020204" pitchFamily="66" charset="0"/>
              </a:rPr>
              <a:t>W samej Maladze odwiedziliśmy bardzo dużo ciekawych miejsc w tym muzeum Picassa.</a:t>
            </a: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3" name="Obraz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1864" y="0"/>
            <a:ext cx="6858000" cy="6858000"/>
          </a:xfrm>
          <a:prstGeom prst="rect">
            <a:avLst/>
          </a:prstGeom>
        </p:spPr>
      </p:pic>
      <p:pic>
        <p:nvPicPr>
          <p:cNvPr id="4" name="Obraz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352" y="2204864"/>
            <a:ext cx="4367808" cy="43678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Erasmus Malaga 2022\20220925_112854-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43002"/>
            <a:ext cx="3226044" cy="241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Erasmus Malaga 2022\20221007_204624-01~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88" y="310218"/>
            <a:ext cx="3084195" cy="242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Erasmus Malaga 2022\20220925_125538-0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85" y="2996952"/>
            <a:ext cx="7476683" cy="33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Erasmus Malaga 2022\20221001_173056-01~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66" y="274375"/>
            <a:ext cx="1866120" cy="24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81092" y="548680"/>
            <a:ext cx="96441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en-US" sz="2400" dirty="0" smtClean="0">
                <a:latin typeface="Comic Sans MS" pitchFamily="66" charset="0"/>
              </a:rPr>
              <a:t>Projekt ten p</a:t>
            </a:r>
            <a:r>
              <a:rPr lang="en-US" sz="2400" dirty="0" err="1" smtClean="0">
                <a:latin typeface="Comic Sans MS" pitchFamily="66" charset="0"/>
              </a:rPr>
              <a:t>ozwolił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nam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na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nabycie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nowych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umiejętności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zawodowych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sprawdzenie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posiadanej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wiedzy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kompetencji</a:t>
            </a:r>
            <a:r>
              <a:rPr lang="en-US" sz="2400" dirty="0" smtClean="0">
                <a:latin typeface="Comic Sans MS" pitchFamily="66" charset="0"/>
              </a:rPr>
              <a:t> w </a:t>
            </a:r>
            <a:r>
              <a:rPr lang="en-US" sz="2400" dirty="0" err="1" smtClean="0">
                <a:latin typeface="Comic Sans MS" pitchFamily="66" charset="0"/>
              </a:rPr>
              <a:t>praktyce</a:t>
            </a:r>
            <a:r>
              <a:rPr lang="en-US" sz="2400" dirty="0" smtClean="0">
                <a:latin typeface="Comic Sans MS" pitchFamily="66" charset="0"/>
              </a:rPr>
              <a:t> w </a:t>
            </a:r>
            <a:r>
              <a:rPr lang="en-US" sz="2400" dirty="0" err="1" smtClean="0">
                <a:latin typeface="Comic Sans MS" pitchFamily="66" charset="0"/>
              </a:rPr>
              <a:t>zagranicznych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realiach</a:t>
            </a:r>
            <a:r>
              <a:rPr lang="en-US" sz="2400" dirty="0" smtClean="0">
                <a:latin typeface="Comic Sans MS" pitchFamily="66" charset="0"/>
              </a:rPr>
              <a:t>,  </a:t>
            </a:r>
            <a:r>
              <a:rPr lang="en-US" sz="2400" dirty="0" err="1" smtClean="0">
                <a:latin typeface="Comic Sans MS" pitchFamily="66" charset="0"/>
              </a:rPr>
              <a:t>zastosowanie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wiedzy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teoretycznej</a:t>
            </a:r>
            <a:r>
              <a:rPr lang="en-US" sz="2400" dirty="0" smtClean="0">
                <a:latin typeface="Comic Sans MS" pitchFamily="66" charset="0"/>
              </a:rPr>
              <a:t> w </a:t>
            </a:r>
            <a:r>
              <a:rPr lang="en-US" sz="2400" dirty="0" err="1" smtClean="0">
                <a:latin typeface="Comic Sans MS" pitchFamily="66" charset="0"/>
              </a:rPr>
              <a:t>praktyce</a:t>
            </a:r>
            <a:r>
              <a:rPr lang="pl-PL" altLang="en-US" sz="2400" dirty="0" smtClean="0">
                <a:latin typeface="Comic Sans MS" pitchFamily="66" charset="0"/>
              </a:rPr>
              <a:t>, nabycie nowych umiejętności  pracy w wielonarodowym zespole, podniesienie poziomu umiejętności w zakresie języka obcego (angielskiego, hiszpańskiego), a w szczególności języka obcego zawodowego (angielskiego). Zwiększenie motywacji do dalszej działania, rozszerzenie horyzontów, poznawanie kultury i obyczajów innych krajów, podwyższenie aspiracji zawodowych i osobistych.</a:t>
            </a:r>
          </a:p>
          <a:p>
            <a:pPr algn="just"/>
            <a:r>
              <a:rPr lang="pl-PL" altLang="en-US" sz="2400" dirty="0" smtClean="0">
                <a:latin typeface="Comic Sans MS" pitchFamily="66" charset="0"/>
              </a:rPr>
              <a:t>Nawiązanie międzynarodowych kontaktów, wymiana doświadczeń z zastosowaniem tolerancji i szacunku dla innych narodowości. Otworzenie się na nowych ludzi </a:t>
            </a:r>
            <a:r>
              <a:rPr lang="en-US" sz="2400" dirty="0" err="1" smtClean="0">
                <a:latin typeface="Comic Sans MS" pitchFamily="66" charset="0"/>
              </a:rPr>
              <a:t>zaobserwowanie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sposobów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organizacji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pracy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zarządzania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wybranymi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firmami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europejskimi</a:t>
            </a:r>
            <a:r>
              <a:rPr lang="en-US" sz="2400" dirty="0" smtClean="0">
                <a:latin typeface="Comic Sans MS" pitchFamily="66" charset="0"/>
              </a:rPr>
              <a:t>. 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41448" y="-5644008"/>
            <a:ext cx="13033448" cy="1303344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663952" y="2348880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chemeClr val="bg1"/>
                </a:solidFill>
              </a:rPr>
              <a:t>koniec &lt;3</a:t>
            </a:r>
            <a:endParaRPr lang="pl-PL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79376" y="928669"/>
            <a:ext cx="10903036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endParaRPr lang="pl-PL" altLang="en-US" sz="2000" dirty="0" smtClean="0"/>
          </a:p>
          <a:p>
            <a:r>
              <a:rPr lang="pl-PL" altLang="en-US" sz="2000" dirty="0" smtClean="0">
                <a:latin typeface="Comic Sans MS" panose="030F0702030302020204" pitchFamily="66" charset="0"/>
              </a:rPr>
              <a:t>Nasza skromna przygoda była jednym z projektów Erasmusa+ w ramach projektu „Staże zagraniczne dla uczniów i absolwentów szkół zawodowych oraz mobilności kadry kształcenia zawodowego” .</a:t>
            </a:r>
          </a:p>
          <a:p>
            <a:endParaRPr lang="pl-PL" altLang="en-US" sz="2000" dirty="0" smtClean="0">
              <a:latin typeface="Comic Sans MS" panose="030F0702030302020204" pitchFamily="66" charset="0"/>
            </a:endParaRPr>
          </a:p>
          <a:p>
            <a:r>
              <a:rPr lang="pl-PL" altLang="en-US" sz="2000" dirty="0" smtClean="0">
                <a:latin typeface="Comic Sans MS" panose="030F0702030302020204" pitchFamily="66" charset="0"/>
              </a:rPr>
              <a:t>Aby dostać się do projektu przeszliśmy przez dwie próby :</a:t>
            </a:r>
          </a:p>
          <a:p>
            <a:endParaRPr lang="pl-PL" altLang="en-US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altLang="en-US" sz="2000" dirty="0" smtClean="0">
                <a:latin typeface="Comic Sans MS" panose="030F0702030302020204" pitchFamily="66" charset="0"/>
              </a:rPr>
              <a:t>Próba pisemna (test zawodowy)</a:t>
            </a:r>
          </a:p>
          <a:p>
            <a:pPr marL="342900" indent="-342900">
              <a:buFont typeface="+mj-lt"/>
              <a:buAutoNum type="arabicParenR"/>
            </a:pPr>
            <a:r>
              <a:rPr lang="pl-PL" altLang="en-US" sz="2000" dirty="0" smtClean="0">
                <a:latin typeface="Comic Sans MS" panose="030F0702030302020204" pitchFamily="66" charset="0"/>
              </a:rPr>
              <a:t>Próba językowa (odpowiedź ustna po angielsku)</a:t>
            </a:r>
          </a:p>
          <a:p>
            <a:pPr marL="342900" indent="-342900"/>
            <a:endParaRPr lang="pl-PL" altLang="en-US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arenR"/>
            </a:pPr>
            <a:endParaRPr lang="pl-PL" altLang="en-US" sz="2000" dirty="0" smtClean="0">
              <a:latin typeface="Comic Sans MS" panose="030F0702030302020204" pitchFamily="66" charset="0"/>
            </a:endParaRPr>
          </a:p>
          <a:p>
            <a:pPr indent="0">
              <a:buFont typeface="+mj-lt"/>
              <a:buNone/>
            </a:pPr>
            <a:r>
              <a:rPr lang="pl-PL" altLang="en-US" sz="2000" dirty="0" smtClean="0">
                <a:latin typeface="Comic Sans MS" panose="030F0702030302020204" pitchFamily="66" charset="0"/>
              </a:rPr>
              <a:t> Gdy przeszliśmy testy  zostaliśmy specjalnie przygotowani do wyjazdu, uczestniczyliśmy w dodatkowych zajęciach pozalekcyjnych (min. kurs języka angielskiego, hiszpańskiego, przygotowanie kulturowe oraz przygotowanie psychologiczno-pedagogiczne), które przygotowywały nas do odbycia trzytygodniowych praktyk. </a:t>
            </a:r>
            <a:endParaRPr lang="pl-PL" altLang="en-US" dirty="0" smtClean="0">
              <a:latin typeface="Comic Sans MS" panose="030F0702030302020204" pitchFamily="66" charset="0"/>
            </a:endParaRPr>
          </a:p>
          <a:p>
            <a:pPr indent="0">
              <a:buFont typeface="+mj-lt"/>
              <a:buNone/>
            </a:pPr>
            <a:endParaRPr lang="pl-PL" altLang="en-US" dirty="0">
              <a:latin typeface="Comic Sans MS" panose="030F0702030302020204" pitchFamily="66" charset="0"/>
            </a:endParaRPr>
          </a:p>
          <a:p>
            <a:pPr indent="0">
              <a:buFont typeface="+mj-lt"/>
              <a:buNone/>
            </a:pPr>
            <a:endParaRPr lang="pl-PL" altLang="en-US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492896"/>
            <a:ext cx="357815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51385" y="846220"/>
            <a:ext cx="7128792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pl-PL" altLang="en-US" sz="2000" dirty="0">
                <a:latin typeface="Comic Sans MS" panose="030F0702030302020204" pitchFamily="66" charset="0"/>
              </a:rPr>
              <a:t>Kiedy skończyły się przygotowania </a:t>
            </a:r>
            <a:endParaRPr lang="pl-PL" altLang="en-US" sz="2000" dirty="0" smtClean="0">
              <a:latin typeface="Comic Sans MS" panose="030F0702030302020204" pitchFamily="66" charset="0"/>
            </a:endParaRPr>
          </a:p>
          <a:p>
            <a:r>
              <a:rPr lang="pl-PL" altLang="en-US" sz="2000" dirty="0" smtClean="0">
                <a:latin typeface="Comic Sans MS" panose="030F0702030302020204" pitchFamily="66" charset="0"/>
              </a:rPr>
              <a:t>do Malagi </a:t>
            </a:r>
            <a:r>
              <a:rPr lang="pl-PL" altLang="en-US" sz="2000" dirty="0">
                <a:latin typeface="Comic Sans MS" panose="030F0702030302020204" pitchFamily="66" charset="0"/>
              </a:rPr>
              <a:t>wyjechało </a:t>
            </a:r>
            <a:r>
              <a:rPr lang="pl-PL" altLang="en-US" sz="2000" dirty="0" smtClean="0">
                <a:latin typeface="Comic Sans MS" panose="030F0702030302020204" pitchFamily="66" charset="0"/>
              </a:rPr>
              <a:t>20 </a:t>
            </a:r>
            <a:r>
              <a:rPr lang="pl-PL" altLang="en-US" sz="2000" dirty="0">
                <a:latin typeface="Comic Sans MS" panose="030F0702030302020204" pitchFamily="66" charset="0"/>
              </a:rPr>
              <a:t>uczniów w zawodach:</a:t>
            </a:r>
          </a:p>
          <a:p>
            <a:endParaRPr lang="pl-PL" altLang="en-US" sz="2000" dirty="0">
              <a:latin typeface="Comic Sans MS" panose="030F0702030302020204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l-PL" altLang="en-US" sz="2000" dirty="0" smtClean="0">
                <a:latin typeface="Comic Sans MS" panose="030F0702030302020204" pitchFamily="66" charset="0"/>
              </a:rPr>
              <a:t> technik </a:t>
            </a:r>
            <a:r>
              <a:rPr lang="pl-PL" altLang="en-US" sz="2000" dirty="0">
                <a:latin typeface="Comic Sans MS" panose="030F0702030302020204" pitchFamily="66" charset="0"/>
              </a:rPr>
              <a:t>hotelarstwa – </a:t>
            </a:r>
            <a:r>
              <a:rPr lang="pl-PL" altLang="en-US" sz="2000" dirty="0" smtClean="0">
                <a:latin typeface="Comic Sans MS" panose="030F0702030302020204" pitchFamily="66" charset="0"/>
              </a:rPr>
              <a:t>1 os</a:t>
            </a:r>
            <a:endParaRPr lang="pl-PL" altLang="en-US" sz="2000" dirty="0">
              <a:latin typeface="Comic Sans MS" panose="030F0702030302020204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l-PL" altLang="en-US" sz="2000" dirty="0" smtClean="0">
                <a:latin typeface="Comic Sans MS" panose="030F0702030302020204" pitchFamily="66" charset="0"/>
              </a:rPr>
              <a:t> technik </a:t>
            </a:r>
            <a:r>
              <a:rPr lang="pl-PL" altLang="en-US" sz="2000" dirty="0">
                <a:latin typeface="Comic Sans MS" panose="030F0702030302020204" pitchFamily="66" charset="0"/>
              </a:rPr>
              <a:t>obsługi turystycznej – 4</a:t>
            </a:r>
            <a:r>
              <a:rPr lang="pl-PL" altLang="en-US" sz="2000" dirty="0" smtClean="0">
                <a:latin typeface="Comic Sans MS" panose="030F0702030302020204" pitchFamily="66" charset="0"/>
              </a:rPr>
              <a:t> osoby</a:t>
            </a:r>
            <a:endParaRPr lang="pl-PL" altLang="en-US" sz="2000" dirty="0">
              <a:latin typeface="Comic Sans MS" panose="030F0702030302020204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l-PL" altLang="en-US" sz="2000" dirty="0" smtClean="0">
                <a:latin typeface="Comic Sans MS" panose="030F0702030302020204" pitchFamily="66" charset="0"/>
              </a:rPr>
              <a:t> technik </a:t>
            </a:r>
            <a:r>
              <a:rPr lang="pl-PL" altLang="en-US" sz="2000" dirty="0">
                <a:latin typeface="Comic Sans MS" panose="030F0702030302020204" pitchFamily="66" charset="0"/>
              </a:rPr>
              <a:t>żywienia i usług gastronomicznych – 5</a:t>
            </a:r>
            <a:r>
              <a:rPr lang="pl-PL" altLang="en-US" sz="2000" dirty="0" smtClean="0">
                <a:latin typeface="Comic Sans MS" panose="030F0702030302020204" pitchFamily="66" charset="0"/>
              </a:rPr>
              <a:t> </a:t>
            </a:r>
            <a:r>
              <a:rPr lang="pl-PL" altLang="en-US" sz="2000" dirty="0">
                <a:latin typeface="Comic Sans MS" panose="030F0702030302020204" pitchFamily="66" charset="0"/>
              </a:rPr>
              <a:t>osoby </a:t>
            </a:r>
            <a:endParaRPr lang="pl-PL" altLang="en-US" sz="2000" dirty="0" smtClean="0">
              <a:latin typeface="Comic Sans MS" panose="030F0702030302020204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l-PL" altLang="en-US" sz="2000" dirty="0" smtClean="0">
                <a:latin typeface="Comic Sans MS" panose="030F0702030302020204" pitchFamily="66" charset="0"/>
              </a:rPr>
              <a:t> technik ekonomista – 6 os.</a:t>
            </a:r>
          </a:p>
          <a:p>
            <a:pPr lvl="1">
              <a:buFont typeface="Arial" pitchFamily="34" charset="0"/>
              <a:buChar char="•"/>
            </a:pPr>
            <a:r>
              <a:rPr lang="pl-PL" altLang="en-US" sz="2000" dirty="0">
                <a:latin typeface="Comic Sans MS" panose="030F0702030302020204" pitchFamily="66" charset="0"/>
              </a:rPr>
              <a:t> </a:t>
            </a:r>
            <a:r>
              <a:rPr lang="pl-PL" altLang="en-US" sz="2000" dirty="0" smtClean="0">
                <a:latin typeface="Comic Sans MS" panose="030F0702030302020204" pitchFamily="66" charset="0"/>
              </a:rPr>
              <a:t>technik informatyk – 4 os.</a:t>
            </a:r>
          </a:p>
          <a:p>
            <a:endParaRPr lang="pl-PL" altLang="en-US" sz="2000" dirty="0" smtClean="0">
              <a:latin typeface="Comic Sans MS" panose="030F0702030302020204" pitchFamily="66" charset="0"/>
            </a:endParaRPr>
          </a:p>
          <a:p>
            <a:r>
              <a:rPr lang="pl-PL" altLang="en-US" sz="2000" dirty="0" smtClean="0">
                <a:latin typeface="Comic Sans MS" panose="030F0702030302020204" pitchFamily="66" charset="0"/>
              </a:rPr>
              <a:t>oraz Panowie Sebastian Kucharski i Rafał </a:t>
            </a:r>
            <a:r>
              <a:rPr lang="pl-PL" altLang="en-US" sz="2000" dirty="0" err="1" smtClean="0">
                <a:latin typeface="Comic Sans MS" panose="030F0702030302020204" pitchFamily="66" charset="0"/>
              </a:rPr>
              <a:t>Dorociuk</a:t>
            </a:r>
            <a:endParaRPr lang="pl-PL" altLang="en-US" sz="2000" dirty="0" smtClean="0">
              <a:latin typeface="Comic Sans MS" panose="030F0702030302020204" pitchFamily="66" charset="0"/>
            </a:endParaRPr>
          </a:p>
          <a:p>
            <a:r>
              <a:rPr lang="pl-PL" altLang="en-US" sz="2000" dirty="0" smtClean="0">
                <a:latin typeface="Comic Sans MS" panose="030F0702030302020204" pitchFamily="66" charset="0"/>
              </a:rPr>
              <a:t>którzy byli naszymi opiekunami </a:t>
            </a:r>
            <a:r>
              <a:rPr lang="pl-PL" altLang="en-US" sz="2000" dirty="0">
                <a:latin typeface="Comic Sans MS" panose="030F0702030302020204" pitchFamily="66" charset="0"/>
              </a:rPr>
              <a:t>podczas pobytu </a:t>
            </a:r>
            <a:endParaRPr lang="pl-PL" altLang="en-US" sz="2000" dirty="0" smtClean="0">
              <a:latin typeface="Comic Sans MS" panose="030F0702030302020204" pitchFamily="66" charset="0"/>
            </a:endParaRPr>
          </a:p>
          <a:p>
            <a:r>
              <a:rPr lang="pl-PL" altLang="en-US" sz="2000" dirty="0" smtClean="0">
                <a:latin typeface="Comic Sans MS" panose="030F0702030302020204" pitchFamily="66" charset="0"/>
              </a:rPr>
              <a:t>w Hiszpanii.</a:t>
            </a:r>
          </a:p>
          <a:p>
            <a:endParaRPr lang="pl-PL" altLang="en-US" sz="2000" dirty="0" smtClean="0">
              <a:latin typeface="Comic Sans MS" panose="030F0702030302020204" pitchFamily="66" charset="0"/>
            </a:endParaRPr>
          </a:p>
          <a:p>
            <a:r>
              <a:rPr lang="pl-PL" altLang="en-US" sz="2000" dirty="0" smtClean="0">
                <a:latin typeface="Comic Sans MS" panose="030F0702030302020204" pitchFamily="66" charset="0"/>
              </a:rPr>
              <a:t>Na naszych praktykach zagranicznych odwiedziła</a:t>
            </a:r>
          </a:p>
          <a:p>
            <a:r>
              <a:rPr lang="pl-PL" altLang="en-US" sz="2000" dirty="0" smtClean="0">
                <a:latin typeface="Comic Sans MS" panose="030F0702030302020204" pitchFamily="66" charset="0"/>
              </a:rPr>
              <a:t>nas Pani Magdalena Kamińska - koordynator projektu.</a:t>
            </a:r>
            <a:endParaRPr lang="pl-PL" altLang="en-US" sz="2000" dirty="0">
              <a:latin typeface="Comic Sans MS" panose="030F0702030302020204" pitchFamily="66" charset="0"/>
            </a:endParaRPr>
          </a:p>
          <a:p>
            <a:endParaRPr lang="pl-PL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G:\Erasmus Malaga 2022\20220919_095003-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1340767"/>
            <a:ext cx="3760302" cy="282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RCgsTx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764704"/>
            <a:ext cx="2264562" cy="226456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215680" y="1142985"/>
            <a:ext cx="33123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Gospodarzem praktyk była firma </a:t>
            </a:r>
            <a:r>
              <a:rPr lang="pl-PL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Tribeka</a:t>
            </a:r>
            <a:r>
              <a:rPr lang="pl-PL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która zorganizowała zakwaterowanie oraz miejsca praktyk.</a:t>
            </a:r>
            <a:endParaRPr lang="pl-PL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Obraz 5" descr="86776544_836858670111840_212124711012794368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0136" y="458567"/>
            <a:ext cx="4344590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23392" y="332656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Comic Sans MS" panose="030F0702030302020204" pitchFamily="66" charset="0"/>
              </a:rPr>
              <a:t>Każdy z nas trafił w różne miejsca praktyk. Byliśmy w nich parami, w trójkę jak i pojedynczo.</a:t>
            </a:r>
            <a:endParaRPr lang="pl-PL" sz="2400" dirty="0">
              <a:latin typeface="Comic Sans MS" panose="030F0702030302020204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024430" y="5857892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uczniowie gastronomii ze swoimi współpracownikami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G:\Erasmus Malaga 2022\309368439_776222830326816_730678620940734546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32656"/>
            <a:ext cx="4228741" cy="31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Erasmus Malaga 2022\received_62159472285002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6" y="1925691"/>
            <a:ext cx="5242935" cy="39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Erasmus Malaga 2022\IMG_19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43" y="3068960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063552" y="4581128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  <a:sym typeface="+mn-ea"/>
              </a:rPr>
              <a:t>Odbyliśmy</a:t>
            </a:r>
            <a:r>
              <a:rPr lang="en-US" sz="2000" dirty="0" smtClean="0">
                <a:latin typeface="Comic Sans MS" pitchFamily="66" charset="0"/>
                <a:sym typeface="+mn-ea"/>
              </a:rPr>
              <a:t>  </a:t>
            </a:r>
            <a:r>
              <a:rPr lang="en-US" sz="2000" dirty="0" err="1" smtClean="0">
                <a:latin typeface="Comic Sans MS" pitchFamily="66" charset="0"/>
                <a:sym typeface="+mn-ea"/>
              </a:rPr>
              <a:t>prakty</a:t>
            </a:r>
            <a:r>
              <a:rPr lang="pl-PL" altLang="en-US" sz="2000" dirty="0" smtClean="0">
                <a:latin typeface="Comic Sans MS" pitchFamily="66" charset="0"/>
                <a:sym typeface="+mn-ea"/>
              </a:rPr>
              <a:t>ki </a:t>
            </a:r>
            <a:r>
              <a:rPr lang="en-US" sz="2000" dirty="0" err="1" smtClean="0">
                <a:latin typeface="Comic Sans MS" pitchFamily="66" charset="0"/>
                <a:sym typeface="+mn-ea"/>
              </a:rPr>
              <a:t>zawodow</a:t>
            </a:r>
            <a:r>
              <a:rPr lang="pl-PL" altLang="en-US" sz="2000" dirty="0" smtClean="0">
                <a:latin typeface="Comic Sans MS" pitchFamily="66" charset="0"/>
                <a:sym typeface="+mn-ea"/>
              </a:rPr>
              <a:t>e </a:t>
            </a:r>
            <a:r>
              <a:rPr lang="en-US" sz="2000" dirty="0" smtClean="0">
                <a:latin typeface="Comic Sans MS" pitchFamily="66" charset="0"/>
                <a:sym typeface="+mn-ea"/>
              </a:rPr>
              <a:t> w </a:t>
            </a:r>
            <a:r>
              <a:rPr lang="en-US" sz="2000" dirty="0" err="1" smtClean="0">
                <a:latin typeface="Comic Sans MS" pitchFamily="66" charset="0"/>
                <a:sym typeface="+mn-ea"/>
              </a:rPr>
              <a:t>odpowiednio</a:t>
            </a:r>
            <a:r>
              <a:rPr lang="en-US" sz="2000" dirty="0" smtClean="0">
                <a:latin typeface="Comic Sans MS" pitchFamily="66" charset="0"/>
                <a:sym typeface="+mn-ea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+mn-ea"/>
              </a:rPr>
              <a:t>dobranych</a:t>
            </a:r>
            <a:r>
              <a:rPr lang="pl-PL" altLang="en-US" sz="2000" dirty="0" smtClean="0">
                <a:latin typeface="Comic Sans MS" pitchFamily="66" charset="0"/>
                <a:sym typeface="+mn-ea"/>
              </a:rPr>
              <a:t>, </a:t>
            </a:r>
            <a:r>
              <a:rPr lang="en-US" sz="2000" dirty="0" smtClean="0">
                <a:latin typeface="Comic Sans MS" pitchFamily="66" charset="0"/>
                <a:sym typeface="+mn-ea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+mn-ea"/>
              </a:rPr>
              <a:t>lokalnych</a:t>
            </a:r>
            <a:r>
              <a:rPr lang="en-US" sz="2000" dirty="0" smtClean="0">
                <a:latin typeface="Comic Sans MS" pitchFamily="66" charset="0"/>
                <a:sym typeface="+mn-ea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+mn-ea"/>
              </a:rPr>
              <a:t>firmach</a:t>
            </a:r>
            <a:r>
              <a:rPr lang="en-US" sz="2000" dirty="0" smtClean="0">
                <a:latin typeface="Comic Sans MS" pitchFamily="66" charset="0"/>
                <a:sym typeface="+mn-ea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+mn-ea"/>
              </a:rPr>
              <a:t>branżowych</a:t>
            </a:r>
            <a:r>
              <a:rPr lang="en-US" sz="2000" dirty="0" smtClean="0">
                <a:latin typeface="Comic Sans MS" pitchFamily="66" charset="0"/>
                <a:sym typeface="+mn-ea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+mn-ea"/>
              </a:rPr>
              <a:t>oraz</a:t>
            </a:r>
            <a:r>
              <a:rPr lang="en-US" sz="2000" dirty="0" smtClean="0">
                <a:latin typeface="Comic Sans MS" pitchFamily="66" charset="0"/>
                <a:sym typeface="+mn-ea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+mn-ea"/>
              </a:rPr>
              <a:t>hotelach</a:t>
            </a:r>
            <a:r>
              <a:rPr lang="en-US" sz="2000" dirty="0" smtClean="0">
                <a:latin typeface="Comic Sans MS" pitchFamily="66" charset="0"/>
                <a:sym typeface="+mn-ea"/>
              </a:rPr>
              <a:t> i </a:t>
            </a:r>
            <a:r>
              <a:rPr lang="en-US" sz="2000" dirty="0" err="1" smtClean="0">
                <a:latin typeface="Comic Sans MS" pitchFamily="66" charset="0"/>
                <a:sym typeface="+mn-ea"/>
              </a:rPr>
              <a:t>restauracjach</a:t>
            </a:r>
            <a:r>
              <a:rPr lang="pl-PL" sz="2000" dirty="0" smtClean="0">
                <a:latin typeface="Comic Sans MS" pitchFamily="66" charset="0"/>
                <a:sym typeface="+mn-ea"/>
              </a:rPr>
              <a:t>,</a:t>
            </a:r>
            <a:r>
              <a:rPr lang="en-US" sz="2000" dirty="0" smtClean="0">
                <a:latin typeface="Comic Sans MS" pitchFamily="66" charset="0"/>
                <a:sym typeface="+mn-ea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+mn-ea"/>
              </a:rPr>
              <a:t>zgodnie</a:t>
            </a:r>
            <a:r>
              <a:rPr lang="en-US" sz="2000" dirty="0" smtClean="0">
                <a:latin typeface="Comic Sans MS" pitchFamily="66" charset="0"/>
                <a:sym typeface="+mn-ea"/>
              </a:rPr>
              <a:t> z </a:t>
            </a:r>
            <a:r>
              <a:rPr lang="en-US" sz="2000" dirty="0" err="1" smtClean="0">
                <a:latin typeface="Comic Sans MS" pitchFamily="66" charset="0"/>
                <a:sym typeface="+mn-ea"/>
              </a:rPr>
              <a:t>kierunkiem</a:t>
            </a:r>
            <a:r>
              <a:rPr lang="en-US" sz="2000" dirty="0" smtClean="0">
                <a:latin typeface="Comic Sans MS" pitchFamily="66" charset="0"/>
                <a:sym typeface="+mn-ea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+mn-ea"/>
              </a:rPr>
              <a:t>kształcenia</a:t>
            </a:r>
            <a:r>
              <a:rPr lang="en-US" sz="2000" dirty="0" smtClean="0">
                <a:latin typeface="Comic Sans MS" pitchFamily="66" charset="0"/>
                <a:sym typeface="+mn-ea"/>
              </a:rPr>
              <a:t>. </a:t>
            </a:r>
            <a:endParaRPr lang="pl-PL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 descr="G:\Erasmus Malaga 2022\IMG_1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87" y="836712"/>
            <a:ext cx="3412621" cy="255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Erasmus Malaga 2022\20220928_123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814627"/>
            <a:ext cx="4577408" cy="34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404665"/>
            <a:ext cx="6477744" cy="144015"/>
          </a:xfrm>
        </p:spPr>
        <p:txBody>
          <a:bodyPr>
            <a:normAutofit fontScale="90000"/>
          </a:bodyPr>
          <a:lstStyle/>
          <a:p>
            <a:endParaRPr lang="pl-PL" sz="1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3902" y="1340768"/>
            <a:ext cx="6080210" cy="480287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Uczeń </a:t>
            </a:r>
            <a:r>
              <a:rPr lang="pl-PL" dirty="0">
                <a:solidFill>
                  <a:schemeClr val="tx1"/>
                </a:solidFill>
                <a:latin typeface="Comic Sans MS" panose="030F0702030302020204" pitchFamily="66" charset="0"/>
              </a:rPr>
              <a:t>Technikum nr 2 w zawodzie technik hotelarstwa </a:t>
            </a:r>
            <a:r>
              <a:rPr lang="pl-PL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Jakub Fryźlewicz odbywał </a:t>
            </a:r>
            <a:r>
              <a:rPr lang="pl-PL" dirty="0">
                <a:solidFill>
                  <a:schemeClr val="tx1"/>
                </a:solidFill>
                <a:latin typeface="Comic Sans MS" panose="030F0702030302020204" pitchFamily="66" charset="0"/>
              </a:rPr>
              <a:t>praktykę w FEEL HOSTELS SIENTE TURISMO S.L CALLE VENDEJA 25 MALAGA</a:t>
            </a:r>
            <a:r>
              <a:rPr lang="pl-PL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pl-PL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Comic Sans MS" panose="030F0702030302020204" pitchFamily="66" charset="0"/>
              </a:rPr>
              <a:t>Jego opiekunem była Pani ADRIANA SIFRES LAUDIN. </a:t>
            </a:r>
          </a:p>
          <a:p>
            <a:endParaRPr lang="pl-PL" b="1" dirty="0" smtClean="0"/>
          </a:p>
        </p:txBody>
      </p:sp>
      <p:pic>
        <p:nvPicPr>
          <p:cNvPr id="4" name="Picture 2" descr="G:\Erasmus Malaga 2022\20220929_09332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10" y="2132856"/>
            <a:ext cx="4361448" cy="25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392" y="476672"/>
            <a:ext cx="10454952" cy="30243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altLang="en-US" sz="2000" dirty="0" smtClean="0">
                <a:sym typeface="+mn-ea"/>
              </a:rPr>
              <a:t> </a:t>
            </a:r>
            <a:r>
              <a:rPr lang="pl-PL" altLang="en-US" sz="2000" dirty="0" smtClean="0">
                <a:latin typeface="Comic Sans MS" pitchFamily="66" charset="0"/>
                <a:sym typeface="+mn-ea"/>
              </a:rPr>
              <a:t>W </a:t>
            </a:r>
            <a:r>
              <a:rPr lang="pl-PL" altLang="en-US" sz="2400" dirty="0" smtClean="0">
                <a:latin typeface="Comic Sans MS" pitchFamily="66" charset="0"/>
                <a:sym typeface="+mn-ea"/>
              </a:rPr>
              <a:t> QQ </a:t>
            </a:r>
            <a:r>
              <a:rPr lang="pl-PL" altLang="en-US" sz="2400" dirty="0">
                <a:latin typeface="Comic Sans MS" pitchFamily="66" charset="0"/>
                <a:sym typeface="+mn-ea"/>
              </a:rPr>
              <a:t>BIKES, PUERTO DE MÁLAGA S/N MÁLAGA, ESPAÑA </a:t>
            </a:r>
            <a:endParaRPr lang="pl-PL" altLang="en-US" sz="2400" dirty="0" smtClean="0">
              <a:latin typeface="Comic Sans MS" pitchFamily="66" charset="0"/>
              <a:sym typeface="+mn-ea"/>
            </a:endParaRPr>
          </a:p>
          <a:p>
            <a:pPr algn="ctr">
              <a:buNone/>
            </a:pPr>
            <a:r>
              <a:rPr lang="pl-PL" altLang="en-US" sz="2400" dirty="0" smtClean="0">
                <a:latin typeface="Comic Sans MS" pitchFamily="66" charset="0"/>
                <a:sym typeface="+mn-ea"/>
              </a:rPr>
              <a:t>praktyki odbywali </a:t>
            </a:r>
            <a:r>
              <a:rPr lang="pl-PL" altLang="en-US" sz="2400" dirty="0">
                <a:latin typeface="Comic Sans MS" pitchFamily="66" charset="0"/>
                <a:sym typeface="+mn-ea"/>
              </a:rPr>
              <a:t>uczniowie Technikum nr 2 w zawodzie technik organizacji turystyki - Dominik </a:t>
            </a:r>
            <a:r>
              <a:rPr lang="pl-PL" altLang="en-US" sz="2400" dirty="0" err="1">
                <a:latin typeface="Comic Sans MS" pitchFamily="66" charset="0"/>
                <a:sym typeface="+mn-ea"/>
              </a:rPr>
              <a:t>Rzepiszczak</a:t>
            </a:r>
            <a:r>
              <a:rPr lang="pl-PL" altLang="en-US" sz="2400" dirty="0">
                <a:latin typeface="Comic Sans MS" pitchFamily="66" charset="0"/>
                <a:sym typeface="+mn-ea"/>
              </a:rPr>
              <a:t>, </a:t>
            </a:r>
            <a:endParaRPr lang="pl-PL" altLang="en-US" sz="2400" dirty="0" smtClean="0">
              <a:latin typeface="Comic Sans MS" pitchFamily="66" charset="0"/>
              <a:sym typeface="+mn-ea"/>
            </a:endParaRPr>
          </a:p>
          <a:p>
            <a:pPr algn="ctr">
              <a:buNone/>
            </a:pPr>
            <a:r>
              <a:rPr lang="pl-PL" altLang="en-US" sz="2400" dirty="0" smtClean="0">
                <a:latin typeface="Comic Sans MS" pitchFamily="66" charset="0"/>
                <a:sym typeface="+mn-ea"/>
              </a:rPr>
              <a:t>Małgorzata </a:t>
            </a:r>
            <a:r>
              <a:rPr lang="pl-PL" altLang="en-US" sz="2400" dirty="0">
                <a:latin typeface="Comic Sans MS" pitchFamily="66" charset="0"/>
                <a:sym typeface="+mn-ea"/>
              </a:rPr>
              <a:t>Szczerba i Stanisław </a:t>
            </a:r>
            <a:r>
              <a:rPr lang="pl-PL" altLang="en-US" sz="2400" dirty="0" smtClean="0">
                <a:latin typeface="Comic Sans MS" pitchFamily="66" charset="0"/>
                <a:sym typeface="+mn-ea"/>
              </a:rPr>
              <a:t>Gut-Kominek. </a:t>
            </a:r>
          </a:p>
          <a:p>
            <a:pPr algn="ctr">
              <a:buNone/>
            </a:pPr>
            <a:r>
              <a:rPr lang="pl-PL" altLang="en-US" sz="2400" dirty="0" smtClean="0">
                <a:latin typeface="Comic Sans MS" pitchFamily="66" charset="0"/>
                <a:sym typeface="+mn-ea"/>
              </a:rPr>
              <a:t>Ich </a:t>
            </a:r>
            <a:r>
              <a:rPr lang="pl-PL" altLang="en-US" sz="2400" dirty="0">
                <a:latin typeface="Comic Sans MS" pitchFamily="66" charset="0"/>
                <a:sym typeface="+mn-ea"/>
              </a:rPr>
              <a:t>opiekunem był Pan ENRIQUE SAN MIQUEL. </a:t>
            </a:r>
            <a:endParaRPr lang="pl-PL" altLang="en-US" sz="2400" dirty="0" smtClean="0">
              <a:latin typeface="Comic Sans MS" pitchFamily="66" charset="0"/>
              <a:sym typeface="+mn-ea"/>
            </a:endParaRPr>
          </a:p>
          <a:p>
            <a:pPr algn="ctr">
              <a:buNone/>
            </a:pPr>
            <a:r>
              <a:rPr lang="pl-PL" altLang="en-US" sz="2400" dirty="0" smtClean="0">
                <a:latin typeface="Comic Sans MS" pitchFamily="66" charset="0"/>
                <a:sym typeface="+mn-ea"/>
              </a:rPr>
              <a:t>Uczniowie </a:t>
            </a:r>
            <a:r>
              <a:rPr lang="pl-PL" altLang="en-US" sz="2400" dirty="0">
                <a:latin typeface="Comic Sans MS" pitchFamily="66" charset="0"/>
                <a:sym typeface="+mn-ea"/>
              </a:rPr>
              <a:t>pracowali wypożyczając sprzęt rowerowy oraz uczestniczyli ze swoim opiekunem  w  wycieczkach rowerowych  po </a:t>
            </a:r>
            <a:r>
              <a:rPr lang="pl-PL" altLang="en-US" sz="2400" dirty="0" smtClean="0">
                <a:latin typeface="Comic Sans MS" pitchFamily="66" charset="0"/>
                <a:sym typeface="+mn-ea"/>
              </a:rPr>
              <a:t>Maladze, </a:t>
            </a:r>
            <a:r>
              <a:rPr lang="pl-PL" altLang="en-US" sz="2400" dirty="0">
                <a:latin typeface="Comic Sans MS" pitchFamily="66" charset="0"/>
                <a:sym typeface="+mn-ea"/>
              </a:rPr>
              <a:t>oprowadzając grupy turystów</a:t>
            </a:r>
            <a:r>
              <a:rPr lang="pl-PL" altLang="en-US" sz="2400" dirty="0">
                <a:sym typeface="+mn-ea"/>
              </a:rPr>
              <a:t>.</a:t>
            </a:r>
            <a:endParaRPr lang="pl-PL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688626"/>
            <a:ext cx="3312368" cy="248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G:\Erasmus Malaga 2022\20220923_141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3665907"/>
            <a:ext cx="3553529" cy="26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43672" y="764704"/>
            <a:ext cx="5256584" cy="3312368"/>
          </a:xfrm>
        </p:spPr>
        <p:txBody>
          <a:bodyPr>
            <a:normAutofit/>
          </a:bodyPr>
          <a:lstStyle/>
          <a:p>
            <a:r>
              <a:rPr lang="pl-PL" sz="1600" dirty="0">
                <a:latin typeface="Comic Sans MS" panose="030F0702030302020204" pitchFamily="66" charset="0"/>
              </a:rPr>
              <a:t>Nad samym brzegiem morza w restauracji EL BALNEARIO NUESTRA SEÑORA DEL CARMEN CALLE BOLIVIA 26, 29018  MÁLAGA.  </a:t>
            </a:r>
            <a:br>
              <a:rPr lang="pl-PL" sz="1600" dirty="0">
                <a:latin typeface="Comic Sans MS" panose="030F0702030302020204" pitchFamily="66" charset="0"/>
              </a:rPr>
            </a:br>
            <a:r>
              <a:rPr lang="pl-PL" sz="1600" dirty="0">
                <a:latin typeface="Comic Sans MS" panose="030F0702030302020204" pitchFamily="66" charset="0"/>
              </a:rPr>
              <a:t>Czterech  uczniów z Technikum nr 2 w zawodzie technik żywienia i usług gastronomicznych: Weronika Chyc-</a:t>
            </a:r>
            <a:r>
              <a:rPr lang="pl-PL" sz="1600" dirty="0" err="1">
                <a:latin typeface="Comic Sans MS" panose="030F0702030302020204" pitchFamily="66" charset="0"/>
              </a:rPr>
              <a:t>Gazdeczka</a:t>
            </a:r>
            <a:r>
              <a:rPr lang="pl-PL" sz="1600" dirty="0">
                <a:latin typeface="Comic Sans MS" panose="030F0702030302020204" pitchFamily="66" charset="0"/>
              </a:rPr>
              <a:t>, Natalia Gil, Mateusz Topór oraz Bartłomiej Wilkus </a:t>
            </a:r>
            <a:br>
              <a:rPr lang="pl-PL" sz="1600" dirty="0">
                <a:latin typeface="Comic Sans MS" panose="030F0702030302020204" pitchFamily="66" charset="0"/>
              </a:rPr>
            </a:br>
            <a:r>
              <a:rPr lang="pl-PL" sz="1600" dirty="0">
                <a:latin typeface="Comic Sans MS" panose="030F0702030302020204" pitchFamily="66" charset="0"/>
              </a:rPr>
              <a:t>mieli okazję uczyć się pod okiem doświadczonego kucharza Pana JOSE LUIS RAMOS LUQUE. </a:t>
            </a:r>
            <a:br>
              <a:rPr lang="pl-PL" sz="1600" dirty="0">
                <a:latin typeface="Comic Sans MS" panose="030F0702030302020204" pitchFamily="66" charset="0"/>
              </a:rPr>
            </a:br>
            <a:r>
              <a:rPr lang="pl-PL" sz="1600" dirty="0">
                <a:latin typeface="Comic Sans MS" panose="030F0702030302020204" pitchFamily="66" charset="0"/>
              </a:rPr>
              <a:t>Uczniowie przygotowywali m.in. dania z owoców morza, z grillowanej ryby i ryżu oraz rybne szaszłyki oraz potrawy kuchni lokalnej.</a:t>
            </a:r>
            <a:br>
              <a:rPr lang="pl-PL" sz="1600" dirty="0">
                <a:latin typeface="Comic Sans MS" panose="030F0702030302020204" pitchFamily="66" charset="0"/>
              </a:rPr>
            </a:br>
            <a:endParaRPr lang="pl-PL" sz="1600" dirty="0"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99656" y="548679"/>
            <a:ext cx="5760640" cy="557748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en-US" sz="2000" dirty="0">
              <a:latin typeface="Comic Sans MS" panose="030F0702030302020204" pitchFamily="66" charset="0"/>
              <a:sym typeface="+mn-ea"/>
            </a:endParaRPr>
          </a:p>
          <a:p>
            <a:pPr algn="ctr">
              <a:buNone/>
            </a:pPr>
            <a:endParaRPr lang="pl-PL" altLang="en-US" sz="2000" dirty="0" smtClean="0">
              <a:sym typeface="+mn-ea"/>
            </a:endParaRPr>
          </a:p>
          <a:p>
            <a:pPr>
              <a:buNone/>
            </a:pPr>
            <a:endParaRPr lang="pl-PL" sz="2000" dirty="0"/>
          </a:p>
        </p:txBody>
      </p:sp>
      <p:pic>
        <p:nvPicPr>
          <p:cNvPr id="3074" name="Picture 2" descr="G:\Erasmus Malaga 2022\IMG_049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56111" y="740897"/>
            <a:ext cx="2689860" cy="201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Erasmus Malaga 2022\20220928_130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073" y="930113"/>
            <a:ext cx="3051466" cy="228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068844"/>
            <a:ext cx="4870418" cy="248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502</Words>
  <Application>Microsoft Office PowerPoint</Application>
  <PresentationFormat>Niestandardowy</PresentationFormat>
  <Paragraphs>52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17" baseType="lpstr">
      <vt:lpstr>Office Theme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Nad samym brzegiem morza w restauracji EL BALNEARIO NUESTRA SEÑORA DEL CARMEN CALLE BOLIVIA 26, 29018  MÁLAGA.   Czterech  uczniów z Technikum nr 2 w zawodzie technik żywienia i usług gastronomicznych: Weronika Chyc-Gazdeczka, Natalia Gil, Mateusz Topór oraz Bartłomiej Wilkus  mieli okazję uczyć się pod okiem doświadczonego kucharza Pana JOSE LUIS RAMOS LUQUE.  Uczniowie przygotowywali m.in. dania z owoców morza, z grillowanej ryby i ryżu oraz rybne szaszłyki oraz potrawy kuchni lokalnej.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</dc:creator>
  <cp:lastModifiedBy>Magda</cp:lastModifiedBy>
  <cp:revision>2492</cp:revision>
  <dcterms:created xsi:type="dcterms:W3CDTF">2020-01-06T15:07:53Z</dcterms:created>
  <dcterms:modified xsi:type="dcterms:W3CDTF">2023-02-22T07:23:16Z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Niestandardowy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